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0" r:id="rId1"/>
  </p:sldMasterIdLst>
  <p:notesMasterIdLst>
    <p:notesMasterId r:id="rId6"/>
  </p:notesMasterIdLst>
  <p:handoutMasterIdLst>
    <p:handoutMasterId r:id="rId7"/>
  </p:handoutMasterIdLst>
  <p:sldIdLst>
    <p:sldId id="259" r:id="rId2"/>
    <p:sldId id="430" r:id="rId3"/>
    <p:sldId id="431" r:id="rId4"/>
    <p:sldId id="326" r:id="rId5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orota" initials="D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 pośredni 2 — Ak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Styl pośredni 3 — Ak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Styl jasny 3 — Ak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Styl jasny 3 — Ak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556" autoAdjust="0"/>
  </p:normalViewPr>
  <p:slideViewPr>
    <p:cSldViewPr>
      <p:cViewPr>
        <p:scale>
          <a:sx n="100" d="100"/>
          <a:sy n="100" d="100"/>
        </p:scale>
        <p:origin x="-204" y="9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7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73E9807-FEA5-40FD-95B1-38A6E9212234}" type="datetimeFigureOut">
              <a:rPr lang="pl-PL"/>
              <a:pPr>
                <a:defRPr/>
              </a:pPr>
              <a:t>2019-03-05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9ED4895-256B-4791-8D31-F76A5B35983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608792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3E4B227-3567-4E48-8089-FC49586BDCE9}" type="datetimeFigureOut">
              <a:rPr lang="pl-PL"/>
              <a:pPr>
                <a:defRPr/>
              </a:pPr>
              <a:t>2019-03-05</a:t>
            </a:fld>
            <a:endParaRPr lang="pl-PL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D053E30-E09C-4B08-90BC-444F0652D05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16757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3C1B1A-08DA-4E68-8484-5BFF5AEB7DA0}" type="datetime1">
              <a:rPr lang="pl-PL" smtClean="0"/>
              <a:pPr>
                <a:defRPr/>
              </a:pPr>
              <a:t>2019-03-05</a:t>
            </a:fld>
            <a:endParaRPr lang="pl-PL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9EFA39-684A-48BC-AED5-5ED54F0DB8F0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B692C1-B336-4FCD-A7BA-DE00C354A08E}" type="datetime1">
              <a:rPr lang="pl-PL" smtClean="0"/>
              <a:pPr>
                <a:defRPr/>
              </a:pPr>
              <a:t>2019-03-05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5C97CC-16B4-427D-A66D-6BE481BD1ADA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28D31D-E470-40D4-AFBA-9A592A2DBC8A}" type="datetime1">
              <a:rPr lang="pl-PL" smtClean="0"/>
              <a:pPr>
                <a:defRPr/>
              </a:pPr>
              <a:t>2019-03-05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D8E838-F596-44B3-B7E6-1312453747EA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4574DE-EAFF-439C-BA76-3309533D3248}" type="datetime1">
              <a:rPr lang="pl-PL" smtClean="0"/>
              <a:pPr>
                <a:defRPr/>
              </a:pPr>
              <a:t>2019-03-05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6622DE-1521-4CCC-9B05-9E8879765848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FF0545-778C-4A2F-938E-68B9AACD579B}" type="datetime1">
              <a:rPr lang="pl-PL" smtClean="0"/>
              <a:pPr>
                <a:defRPr/>
              </a:pPr>
              <a:t>2019-03-05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48BB36-F6FD-482F-B850-E673BEB33A6C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899C92-32FA-48D4-87EE-78B8F6AD4505}" type="datetime1">
              <a:rPr lang="pl-PL" smtClean="0"/>
              <a:pPr>
                <a:defRPr/>
              </a:pPr>
              <a:t>2019-03-05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0044B2-D3CC-446F-9CF8-E8E5F8A1172A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B98254-1266-4330-B1B4-D648D7EBDA67}" type="datetime1">
              <a:rPr lang="pl-PL" smtClean="0"/>
              <a:pPr>
                <a:defRPr/>
              </a:pPr>
              <a:t>2019-03-05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97107D-E606-407A-AAC7-84577F0300DA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9EB1494-AA86-4F0C-B23E-180B4C99AE17}" type="datetime1">
              <a:rPr lang="pl-PL" smtClean="0"/>
              <a:pPr>
                <a:defRPr/>
              </a:pPr>
              <a:t>2019-03-05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5A21C8-733C-4F83-9261-A282A4BE5721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1934757-285E-47B6-83AF-46396BF9C82A}" type="datetime1">
              <a:rPr lang="pl-PL" smtClean="0"/>
              <a:pPr>
                <a:defRPr/>
              </a:pPr>
              <a:t>2019-03-05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911809C9-EAE7-4C6B-A0AE-C3D38C0710B1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D284A7-7991-4C97-89B9-91D4A4E758B6}" type="datetime1">
              <a:rPr lang="pl-PL" smtClean="0"/>
              <a:pPr>
                <a:defRPr/>
              </a:pPr>
              <a:t>2019-03-05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A3D57D-5B99-4446-8A1C-BD5830CB6234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C3B25AF-E4BF-4F2B-9F2B-B7A543BB56CE}" type="datetime1">
              <a:rPr lang="pl-PL" smtClean="0"/>
              <a:pPr>
                <a:defRPr/>
              </a:pPr>
              <a:t>2019-03-05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A05E28-9EA1-4E0F-9C74-1651767DC503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55076515-E5E6-48F1-8666-1713FD2F80C0}" type="datetime1">
              <a:rPr lang="pl-PL" smtClean="0"/>
              <a:pPr>
                <a:defRPr/>
              </a:pPr>
              <a:t>2019-03-05</a:t>
            </a:fld>
            <a:endParaRPr lang="pl-PL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6F42BD91-0BDF-4F4B-A6B1-0BC9C8820D06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/>
            </a:r>
            <a:br>
              <a:rPr lang="pl-PL" dirty="0" smtClean="0"/>
            </a:br>
            <a:endParaRPr lang="pl-PL" dirty="0" smtClean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EFA39-684A-48BC-AED5-5ED54F0DB8F0}" type="slidenum">
              <a:rPr lang="pl-PL" smtClean="0"/>
              <a:pPr/>
              <a:t>1</a:t>
            </a:fld>
            <a:endParaRPr lang="pl-PL"/>
          </a:p>
        </p:txBody>
      </p:sp>
      <p:sp>
        <p:nvSpPr>
          <p:cNvPr id="15363" name="pole tekstowe 3"/>
          <p:cNvSpPr txBox="1">
            <a:spLocks noChangeArrowheads="1"/>
          </p:cNvSpPr>
          <p:nvPr/>
        </p:nvSpPr>
        <p:spPr bwMode="auto">
          <a:xfrm>
            <a:off x="323850" y="5805488"/>
            <a:ext cx="86407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l-PL" b="1">
              <a:solidFill>
                <a:schemeClr val="accent2"/>
              </a:solidFill>
              <a:latin typeface="Calibri" pitchFamily="34" charset="0"/>
            </a:endParaRPr>
          </a:p>
          <a:p>
            <a:endParaRPr lang="pl-PL">
              <a:latin typeface="Calibri" pitchFamily="34" charset="0"/>
            </a:endParaRPr>
          </a:p>
        </p:txBody>
      </p:sp>
      <p:sp>
        <p:nvSpPr>
          <p:cNvPr id="15364" name="Rectangle 5"/>
          <p:cNvSpPr>
            <a:spLocks noRot="1" noChangeArrowheads="1"/>
          </p:cNvSpPr>
          <p:nvPr/>
        </p:nvSpPr>
        <p:spPr bwMode="auto">
          <a:xfrm>
            <a:off x="503809" y="1556792"/>
            <a:ext cx="8640191" cy="3168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l-PL" altLang="pl-PL" sz="40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Propozycja podziału limitu Funduszu Pracy na rok 2019</a:t>
            </a:r>
            <a:endParaRPr lang="pl-PL" sz="4000" b="1" i="1" dirty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5365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60648"/>
            <a:ext cx="1514475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2771800" y="549275"/>
            <a:ext cx="511256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pl-PL" i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  <a:t>Wojewódzki Urząd </a:t>
            </a:r>
            <a:r>
              <a:rPr lang="pl-PL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  <a:t>Pracy w </a:t>
            </a:r>
            <a:r>
              <a:rPr lang="pl-PL" i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  <a:t>Białymstoku</a:t>
            </a:r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755576" y="5373216"/>
            <a:ext cx="7993063" cy="941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pl-PL" sz="2400" i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  <a:t>Wojewódzka </a:t>
            </a:r>
            <a:r>
              <a:rPr lang="pl-PL" sz="24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  <a:t>Rada Rynku Pracy w Białymstoku</a:t>
            </a:r>
            <a:endParaRPr lang="pl-PL" sz="2400" i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pl-PL" sz="2400" i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  <a:t>Białystok</a:t>
            </a:r>
            <a:r>
              <a:rPr lang="pl-PL" sz="24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  <a:t>, </a:t>
            </a:r>
            <a:r>
              <a:rPr lang="pl-PL" sz="24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  <a:t>7 </a:t>
            </a:r>
            <a:r>
              <a:rPr lang="pl-PL" sz="24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  <a:t>marca </a:t>
            </a:r>
            <a:r>
              <a:rPr lang="pl-PL" sz="24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  <a:t>2019 </a:t>
            </a:r>
            <a:r>
              <a:rPr lang="pl-PL" sz="24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  <a:t>r.</a:t>
            </a:r>
            <a:endParaRPr lang="pl-PL" sz="2400" i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97107D-E606-407A-AAC7-84577F0300DA}" type="slidenum">
              <a:rPr lang="pl-PL" smtClean="0"/>
              <a:pPr>
                <a:defRPr/>
              </a:pPr>
              <a:t>2</a:t>
            </a:fld>
            <a:endParaRPr lang="pl-PL"/>
          </a:p>
        </p:txBody>
      </p:sp>
      <p:sp>
        <p:nvSpPr>
          <p:cNvPr id="5" name="Prostokąt 4"/>
          <p:cNvSpPr/>
          <p:nvPr/>
        </p:nvSpPr>
        <p:spPr>
          <a:xfrm>
            <a:off x="971600" y="1340768"/>
            <a:ext cx="741682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dirty="0"/>
              <a:t>Uprzejmie informuję, że na podstawie § 7 rozporządzenia Rady Ministrów z dnia 25 sierpnia 2014 r</a:t>
            </a:r>
            <a:r>
              <a:rPr lang="pl-PL" dirty="0" smtClean="0"/>
              <a:t>. </a:t>
            </a:r>
            <a:r>
              <a:rPr lang="pl-PL" dirty="0"/>
              <a:t>w sprawie algorytmu ustalania kwot środków Funduszu Pracy na finansowanie zadań </a:t>
            </a:r>
            <a:r>
              <a:rPr lang="pl-PL" dirty="0" smtClean="0"/>
              <a:t>w województwie ( </a:t>
            </a:r>
            <a:r>
              <a:rPr lang="pl-PL" dirty="0"/>
              <a:t>Dz.U. poz. 1294) Minister Rodziny Pracy i Polityki Społecznej ustalił dla samorządu województwa (pismo: DF-I-4021.34.2.2018.MG/AŁ z dnia 24.10.2018 r.) kwotę środków Funduszu Pracy na finansowanie zadań realizowanych przez samorząd województwa, określonych w § 2 ust. 2 pkt 1 ww. rozporządzenia – w kwocie </a:t>
            </a:r>
            <a:r>
              <a:rPr lang="pl-PL" b="1" dirty="0"/>
              <a:t>571 100,00 zł</a:t>
            </a:r>
            <a:r>
              <a:rPr lang="pl-PL" dirty="0"/>
              <a:t> (słownie złotych: pięćset siedemdziesiąt jeden tysięcy sto 00/100).</a:t>
            </a:r>
          </a:p>
          <a:p>
            <a:pPr algn="just"/>
            <a:r>
              <a:rPr lang="pl-PL" dirty="0"/>
              <a:t>Powyższe zadania określone są w art. 108 ust. 1 pkt. 2, 6, 27, 30, 31, 33, 34 i 38 ustawy z dnia 20 </a:t>
            </a:r>
            <a:r>
              <a:rPr lang="pl-PL" dirty="0" smtClean="0"/>
              <a:t>kwietnia 2004 </a:t>
            </a:r>
            <a:r>
              <a:rPr lang="pl-PL" dirty="0"/>
              <a:t>r. o promocji zatrudnienia i instytucjach rynku pracy (Dz.U. 2018 r. poz. 1265 z </a:t>
            </a:r>
            <a:r>
              <a:rPr lang="pl-PL" dirty="0" err="1"/>
              <a:t>późn</a:t>
            </a:r>
            <a:r>
              <a:rPr lang="pl-PL" dirty="0"/>
              <a:t>. zm.).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8427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97107D-E606-407A-AAC7-84577F0300DA}" type="slidenum">
              <a:rPr lang="pl-PL" smtClean="0"/>
              <a:pPr>
                <a:defRPr/>
              </a:pPr>
              <a:t>3</a:t>
            </a:fld>
            <a:endParaRPr lang="pl-PL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2228467"/>
              </p:ext>
            </p:extLst>
          </p:nvPr>
        </p:nvGraphicFramePr>
        <p:xfrm>
          <a:off x="423789" y="1340768"/>
          <a:ext cx="8208911" cy="439248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03795"/>
                <a:gridCol w="6941021"/>
                <a:gridCol w="864095"/>
              </a:tblGrid>
              <a:tr h="3600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Lp.</a:t>
                      </a:r>
                      <a:endParaRPr lang="pl-PL" sz="1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3687" marR="436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Tytuł wydatku</a:t>
                      </a:r>
                      <a:endParaRPr lang="pl-PL" sz="1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3687" marR="436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Kwota w zł.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3687" marR="43687" marT="0" marB="0"/>
                </a:tc>
              </a:tr>
              <a:tr h="6717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pl-PL" sz="1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3687" marR="436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spc="-3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Finansowanie kosztów związanych z organizowaniem partnerstwa lokalnego, o którym mowa w art. 6 ust. 7 (kosztów obejmujących organizacji przez organy zatrudnienia spotkań i konferencji z udziałem przedstawicieli instytucji partnerstwa lokalnego oraz instytucji realizujących inicjatywy partnerów rynku pracy) – art. 108 ust. 1 pkt 2 ustawy.</a:t>
                      </a:r>
                      <a:endParaRPr lang="pl-PL" sz="1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3687" marR="436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20 000 zł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l-PL" sz="1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3687" marR="43687" marT="0" marB="0"/>
                </a:tc>
              </a:tr>
              <a:tr h="4129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3687" marR="436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spc="-3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Finansowanie kosztów szkolenia oraz przejazdu członków rad zatrudnienia, o których mowa w art. 23 ust. 12 i 15 art. 108 ust. 1 pkt 6 ustawy</a:t>
                      </a:r>
                      <a:endParaRPr lang="pl-PL" sz="1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3687" marR="436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</a:t>
                      </a:r>
                      <a:r>
                        <a:rPr lang="pl-PL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 zł</a:t>
                      </a:r>
                      <a:endParaRPr lang="pl-PL" sz="1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3687" marR="43687" marT="0" marB="0"/>
                </a:tc>
              </a:tr>
              <a:tr h="3071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3687" marR="436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Finansowanie dodatków do wynagrodzeń, o których mowa w art. 100 – art. 108 ust. 1 pkt 27 ustawy</a:t>
                      </a:r>
                      <a:endParaRPr lang="pl-PL" sz="1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3687" marR="436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175 000 zł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3687" marR="43687" marT="0" marB="0"/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pl-PL" sz="1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3687" marR="436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spc="-3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Finansowanie kosztów opracowywania i rozpowszechniania informacji zawodowych oraz wyposażenia w celu prowadzenia pośrednictwa pracy lub poradnictwa zawodowego – art. 108 ust. 1 pkt 30 ustawy</a:t>
                      </a:r>
                      <a:endParaRPr lang="pl-PL" sz="1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3687" marR="436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19 520 zł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3687" marR="43687" marT="0" marB="0"/>
                </a:tc>
              </a:tr>
              <a:tr h="6480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3687" marR="436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spc="-3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Finansowanie kosztów opracowywania, wydawania lub rozpowszechniania informacji o usługach organów zatrudnienia oraz innych partnerów rynku pracy, dla bezrobotnych i poszukujących pracy oraz pracodawców – art. 108 ust. 1 pkt 31 ustawy</a:t>
                      </a:r>
                      <a:endParaRPr lang="pl-PL" sz="1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3687" marR="436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20 800 zł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3687" marR="43687" marT="0" marB="0"/>
                </a:tc>
              </a:tr>
              <a:tr h="4129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3687" marR="436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spc="-3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Finansowanie badań, opracowywania programów, ekspertyz, analiz, wydawnictw i konkursów dotyczących rynku pracy – art. 108 ust. 1 pkt 33 ustawy</a:t>
                      </a:r>
                      <a:endParaRPr lang="pl-PL" sz="1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3687" marR="436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109 000 zł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3687" marR="43687" marT="0" marB="0"/>
                </a:tc>
              </a:tr>
              <a:tr h="4511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3687" marR="436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spc="-3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Finansowanie kosztów wprowadzania, rozwijania i eksploatacji systemu informatycznego i technologii cyfrowych w publicznych służbach zatrudnienia – art. 108 ust. 1 pkt 34 ustawy</a:t>
                      </a:r>
                      <a:endParaRPr lang="pl-PL" sz="1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3687" marR="436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145 600 zł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3687" marR="43687" marT="0" marB="0"/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pl-PL" sz="1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3687" marR="436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Finansowanie kosztów szkolenia kadr publicznych służb zatrudnienia – art. 108 ust. 1 pkt 38 ustawy </a:t>
                      </a:r>
                      <a:endParaRPr lang="pl-PL" sz="1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3687" marR="436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71 680 zł</a:t>
                      </a:r>
                      <a:endParaRPr lang="pl-PL" sz="1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3687" marR="43687" marT="0" marB="0"/>
                </a:tc>
              </a:tr>
              <a:tr h="3363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3687" marR="436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Razem:</a:t>
                      </a:r>
                      <a:endParaRPr lang="pl-PL" sz="1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3687" marR="436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571 100 zł</a:t>
                      </a:r>
                      <a:endParaRPr lang="pl-PL" sz="1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3687" marR="43687" marT="0" marB="0"/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95536" y="900102"/>
            <a:ext cx="8064896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Propozycja podziału limitu Funduszu Pracy na rok 2019 przedstawia się następująco:</a:t>
            </a:r>
            <a:endParaRPr kumimoji="0" lang="pl-PL" altLang="pl-PL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rostokąt 4"/>
          <p:cNvSpPr/>
          <p:nvPr/>
        </p:nvSpPr>
        <p:spPr>
          <a:xfrm rot="10800000" flipV="1">
            <a:off x="539552" y="5739130"/>
            <a:ext cx="82089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dirty="0"/>
              <a:t>W uzasadnionych przypadkach może nastąpić przesunięcie środków Funduszu Pracy pomiędzy ww. zadaniami.</a:t>
            </a:r>
          </a:p>
        </p:txBody>
      </p:sp>
    </p:spTree>
    <p:extLst>
      <p:ext uri="{BB962C8B-B14F-4D97-AF65-F5344CB8AC3E}">
        <p14:creationId xmlns:p14="http://schemas.microsoft.com/office/powerpoint/2010/main" val="2598311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pl-PL" dirty="0" smtClean="0"/>
          </a:p>
          <a:p>
            <a:pPr algn="ctr">
              <a:buNone/>
            </a:pPr>
            <a:endParaRPr lang="pl-PL" dirty="0" smtClean="0"/>
          </a:p>
          <a:p>
            <a:pPr algn="ctr">
              <a:buNone/>
            </a:pPr>
            <a:r>
              <a:rPr lang="pl-PL" sz="28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Dziękuję za uwagę</a:t>
            </a:r>
          </a:p>
          <a:p>
            <a:pPr algn="ctr">
              <a:buNone/>
            </a:pPr>
            <a:endParaRPr lang="pl-PL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pl-PL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pl-PL" sz="18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Wojewódzki Urząd Pracy w Białymstoku</a:t>
            </a:r>
          </a:p>
          <a:p>
            <a:pPr algn="ctr">
              <a:buNone/>
            </a:pPr>
            <a:endParaRPr lang="pl-PL" sz="18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5C97CC-16B4-427D-A66D-6BE481BD1ADA}" type="slidenum">
              <a:rPr lang="pl-PL" smtClean="0"/>
              <a:pPr>
                <a:defRPr/>
              </a:pPr>
              <a:t>4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zepływ">
  <a:themeElements>
    <a:clrScheme name="Przepły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Przepły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rzepły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4389</TotalTime>
  <Words>421</Words>
  <Application>Microsoft Office PowerPoint</Application>
  <PresentationFormat>Pokaz na ekranie (4:3)</PresentationFormat>
  <Paragraphs>53</Paragraphs>
  <Slides>4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4</vt:i4>
      </vt:variant>
    </vt:vector>
  </HeadingPairs>
  <TitlesOfParts>
    <vt:vector size="5" baseType="lpstr">
      <vt:lpstr>Przepływ</vt:lpstr>
      <vt:lpstr> 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</dc:title>
  <dc:creator>DARIA</dc:creator>
  <cp:lastModifiedBy>malinowska_gosia</cp:lastModifiedBy>
  <cp:revision>447</cp:revision>
  <dcterms:modified xsi:type="dcterms:W3CDTF">2019-03-05T13:50:37Z</dcterms:modified>
</cp:coreProperties>
</file>